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</p:sldMasterIdLst>
  <p:notesMasterIdLst>
    <p:notesMasterId r:id="rId5"/>
  </p:notesMasterIdLst>
  <p:sldIdLst>
    <p:sldId id="260" r:id="rId2"/>
    <p:sldId id="261" r:id="rId3"/>
    <p:sldId id="262" r:id="rId4"/>
  </p:sldIdLst>
  <p:sldSz cx="7559675" cy="10691813"/>
  <p:notesSz cx="6797675" cy="9926638"/>
  <p:defaultTextStyle>
    <a:defPPr>
      <a:defRPr lang="fr-FR"/>
    </a:defPPr>
    <a:lvl1pPr marL="0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1pPr>
    <a:lvl2pPr marL="505447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2pPr>
    <a:lvl3pPr marL="1010896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3pPr>
    <a:lvl4pPr marL="1516341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4pPr>
    <a:lvl5pPr marL="2021789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5pPr>
    <a:lvl6pPr marL="2527236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6pPr>
    <a:lvl7pPr marL="3032684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7pPr>
    <a:lvl8pPr marL="3538128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8pPr>
    <a:lvl9pPr marL="4043576" algn="l" defTabSz="1010896" rtl="0" eaLnBrk="1" latinLnBrk="0" hangingPunct="1">
      <a:defRPr sz="19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62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E2A"/>
    <a:srgbClr val="474949"/>
    <a:srgbClr val="FDA50F"/>
    <a:srgbClr val="FFC800"/>
    <a:srgbClr val="4B70B1"/>
    <a:srgbClr val="7E7F7F"/>
    <a:srgbClr val="2B4678"/>
    <a:srgbClr val="242526"/>
    <a:srgbClr val="B4C7E7"/>
    <a:srgbClr val="EE9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3671" autoAdjust="0"/>
  </p:normalViewPr>
  <p:slideViewPr>
    <p:cSldViewPr snapToGrid="0">
      <p:cViewPr varScale="1">
        <p:scale>
          <a:sx n="72" d="100"/>
          <a:sy n="72" d="100"/>
        </p:scale>
        <p:origin x="3024" y="60"/>
      </p:cViewPr>
      <p:guideLst>
        <p:guide orient="horz" pos="366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E71B6DA-4014-46C8-B7FB-B04218C4882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3A12FE9-EF5D-40D8-93C1-D9C3317EA0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0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1pPr>
    <a:lvl2pPr marL="505447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2pPr>
    <a:lvl3pPr marL="1010896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3pPr>
    <a:lvl4pPr marL="1516341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4pPr>
    <a:lvl5pPr marL="2021789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5pPr>
    <a:lvl6pPr marL="2527236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6pPr>
    <a:lvl7pPr marL="3032684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7pPr>
    <a:lvl8pPr marL="3538128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8pPr>
    <a:lvl9pPr marL="4043576" algn="l" defTabSz="1010896" rtl="0" eaLnBrk="1" latinLnBrk="0" hangingPunct="1">
      <a:defRPr sz="13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47F5-784C-42F7-9F3F-782E3FDCB79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90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47F5-784C-42F7-9F3F-782E3FDCB79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47F5-784C-42F7-9F3F-782E3FDCB79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73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74099-9349-42D5-9CAE-9819D59462CC}" type="datetime1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43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BE95-6667-4FA5-9B17-5D7340EE8C53}" type="datetime1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5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4E8E-7FC9-4B9A-B8C4-EABA5C730146}" type="datetime1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3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73D7-4E18-4082-B14E-9985181A38EF}" type="datetime1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8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672D-DCC3-4DEF-87C2-BE6EE20EE620}" type="datetime1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38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028B-A801-4279-A10B-DA997E63F190}" type="datetime1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587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3719-BA45-4600-80F5-363AA0BFC23E}" type="datetime1">
              <a:rPr lang="fr-FR" smtClean="0"/>
              <a:t>18/11/2024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911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DA5C-4D46-4868-9B7E-A5A9DBFF84F5}" type="datetime1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2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43C1-8AF1-49C7-BC4E-17D6B6343DD2}" type="datetime1">
              <a:rPr lang="fr-FR" smtClean="0"/>
              <a:t>18/11/2024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9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8012-1ED9-426B-91E8-6B4A4FEC0948}" type="datetime1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84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DA43C-1C3B-4CB4-B248-8A9AC09A83D3}" type="datetime1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8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728E9-A4EB-4B0D-820B-48E35D62E61D}" type="datetime1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E3E-37C9-4804-9E2E-5082C262C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05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hf hdr="0" ftr="0" dt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E4A8F2D-5D8F-AE4D-B582-DCDBBCEAEAFE}"/>
              </a:ext>
            </a:extLst>
          </p:cNvPr>
          <p:cNvSpPr/>
          <p:nvPr/>
        </p:nvSpPr>
        <p:spPr>
          <a:xfrm>
            <a:off x="-4279" y="10342207"/>
            <a:ext cx="7567767" cy="358303"/>
          </a:xfrm>
          <a:prstGeom prst="rect">
            <a:avLst/>
          </a:prstGeom>
          <a:solidFill>
            <a:srgbClr val="47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17C1A5-78E2-8A4B-B857-E8DB50572931}"/>
              </a:ext>
            </a:extLst>
          </p:cNvPr>
          <p:cNvSpPr/>
          <p:nvPr/>
        </p:nvSpPr>
        <p:spPr>
          <a:xfrm>
            <a:off x="-4279" y="1140672"/>
            <a:ext cx="7559674" cy="488722"/>
          </a:xfrm>
          <a:prstGeom prst="rect">
            <a:avLst/>
          </a:prstGeom>
          <a:solidFill>
            <a:srgbClr val="9F1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37706" y="10388160"/>
            <a:ext cx="5727505" cy="2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3331" tIns="13331" rIns="13331" bIns="1333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AMES - www.ames-signalisation.fr – contact@ames-signalisation.fr – 03,XX,XX,XX,XX </a:t>
            </a:r>
          </a:p>
          <a:p>
            <a:pPr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 Rue Hubert </a:t>
            </a:r>
            <a:r>
              <a:rPr lang="fr-FR" altLang="fr-FR" sz="8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Reeve</a:t>
            </a: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57140 NORROY LE VENEUR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-229591" y="238812"/>
            <a:ext cx="2458628" cy="4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86" dirty="0">
              <a:latin typeface="Calibri" panose="020F0502020204030204" pitchFamily="34" charset="0"/>
            </a:endParaRPr>
          </a:p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86" dirty="0">
                <a:latin typeface="Calibri" panose="020F0502020204030204" pitchFamily="34" charset="0"/>
              </a:rPr>
              <a:t>                                                                       </a:t>
            </a:r>
            <a:endParaRPr lang="fr-FR" altLang="fr-FR" sz="1778" dirty="0">
              <a:latin typeface="Arial" panose="020B0604020202020204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-198584" y="7294359"/>
            <a:ext cx="182428" cy="39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964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29588" y="7491082"/>
            <a:ext cx="2586868" cy="4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86" dirty="0">
              <a:latin typeface="Calibri" panose="020F0502020204030204" pitchFamily="34" charset="0"/>
            </a:endParaRPr>
          </a:p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86" dirty="0">
                <a:latin typeface="Calibri" panose="020F0502020204030204" pitchFamily="34" charset="0"/>
              </a:rPr>
              <a:t>                                                                           </a:t>
            </a:r>
            <a:endParaRPr lang="fr-FR" altLang="fr-FR" sz="1778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309127" y="10427976"/>
            <a:ext cx="167412" cy="254893"/>
          </a:xfrm>
        </p:spPr>
        <p:txBody>
          <a:bodyPr/>
          <a:lstStyle/>
          <a:p>
            <a:fld id="{B9348E3E-37C9-4804-9E2E-5082C262C5A2}" type="slidenum">
              <a:rPr lang="fr-FR" sz="900" b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fld>
            <a:endParaRPr lang="fr-FR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Espace réservé du pied de page 2"/>
          <p:cNvSpPr>
            <a:spLocks noGrp="1"/>
          </p:cNvSpPr>
          <p:nvPr/>
        </p:nvSpPr>
        <p:spPr>
          <a:xfrm>
            <a:off x="-28818" y="10427094"/>
            <a:ext cx="921996" cy="215959"/>
          </a:xfrm>
          <a:prstGeom prst="rect">
            <a:avLst/>
          </a:prstGeom>
        </p:spPr>
        <p:txBody>
          <a:bodyPr vert="horz" lIns="90300" tIns="45151" rIns="90300" bIns="45151" rtlCol="0" anchor="ctr"/>
          <a:lstStyle>
            <a:defPPr>
              <a:defRPr lang="fr-FR"/>
            </a:defPPr>
            <a:lvl1pPr marL="0" algn="ctr" defTabSz="1010896" rtl="0" eaLnBrk="1" latinLnBrk="0" hangingPunct="1">
              <a:defRPr sz="10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5447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89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341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789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723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684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8128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57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CP 09/2024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460" y="1236875"/>
            <a:ext cx="7503998" cy="30777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11012 – PANNEAU LUMINEUX PASSAGE PIETON ECOLE A13b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6463507-E353-A240-B433-81A1FC8C9EFD}"/>
              </a:ext>
            </a:extLst>
          </p:cNvPr>
          <p:cNvSpPr txBox="1"/>
          <p:nvPr/>
        </p:nvSpPr>
        <p:spPr>
          <a:xfrm>
            <a:off x="3485698" y="331388"/>
            <a:ext cx="38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800" b="1" dirty="0">
                <a:solidFill>
                  <a:srgbClr val="FDA50F"/>
                </a:solidFill>
                <a:latin typeface="Intro Rust Base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FICHE TECHNIQUE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AEF2B6-C8E5-0651-D497-27B5D6BC27C5}"/>
              </a:ext>
            </a:extLst>
          </p:cNvPr>
          <p:cNvSpPr txBox="1"/>
          <p:nvPr/>
        </p:nvSpPr>
        <p:spPr>
          <a:xfrm>
            <a:off x="-584549" y="5532005"/>
            <a:ext cx="107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2B4678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46CEA7-2420-6661-1C62-52C8195BBB7E}"/>
              </a:ext>
            </a:extLst>
          </p:cNvPr>
          <p:cNvSpPr txBox="1"/>
          <p:nvPr/>
        </p:nvSpPr>
        <p:spPr>
          <a:xfrm>
            <a:off x="1952539" y="5702153"/>
            <a:ext cx="541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F1E2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Impact visuel pour protéger les piétons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F1E2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Leds haute intensité très visibles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9F1E2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Fabrication française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8A3C73-93B2-DEF5-41B1-3764ACED3308}"/>
              </a:ext>
            </a:extLst>
          </p:cNvPr>
          <p:cNvSpPr txBox="1"/>
          <p:nvPr/>
        </p:nvSpPr>
        <p:spPr>
          <a:xfrm>
            <a:off x="1952539" y="5418544"/>
            <a:ext cx="133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9F1E2A"/>
                </a:solidFill>
                <a:latin typeface="Intro Rust Base" panose="00000500000000000000" pitchFamily="50" charset="0"/>
              </a:rPr>
              <a:t>LES PLUS :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B642AA0-AC71-C9AC-01DD-AA2040D79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70412"/>
              </p:ext>
            </p:extLst>
          </p:nvPr>
        </p:nvGraphicFramePr>
        <p:xfrm>
          <a:off x="549593" y="6648739"/>
          <a:ext cx="6503732" cy="33161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0396">
                  <a:extLst>
                    <a:ext uri="{9D8B030D-6E8A-4147-A177-3AD203B41FA5}">
                      <a16:colId xmlns:a16="http://schemas.microsoft.com/office/drawing/2014/main" val="1069807092"/>
                    </a:ext>
                  </a:extLst>
                </a:gridCol>
                <a:gridCol w="442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344"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Caractéristiques</a:t>
                      </a: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techniques 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>
                    <a:solidFill>
                      <a:srgbClr val="9F1E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Caractéristiques</a:t>
                      </a:r>
                      <a:r>
                        <a:rPr lang="fr-FR" sz="1400" b="1" baseline="0" dirty="0">
                          <a:solidFill>
                            <a:schemeClr val="bg1"/>
                          </a:solidFill>
                        </a:rPr>
                        <a:t> techniques 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2B4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DIMENSIONS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Panneau triangle de 500, 700,</a:t>
                      </a:r>
                      <a:r>
                        <a:rPr lang="fr-FR" sz="1000" b="0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1000 ou 1250 mm</a:t>
                      </a:r>
                      <a:endParaRPr lang="fr-FR" sz="1000" b="0" kern="1200" dirty="0">
                        <a:ln>
                          <a:noFill/>
                        </a:ln>
                        <a:solidFill>
                          <a:srgbClr val="24252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MATÉRIAUX</a:t>
                      </a:r>
                      <a:endParaRPr lang="fr-FR" sz="1000" b="1" kern="1200" dirty="0">
                        <a:ln>
                          <a:noFill/>
                        </a:ln>
                        <a:solidFill>
                          <a:srgbClr val="24252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Caisson</a:t>
                      </a: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 aluminium triangulaire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Film </a:t>
                      </a:r>
                      <a:r>
                        <a:rPr lang="fr-FR" sz="1000" dirty="0" err="1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rétroréfléchissant</a:t>
                      </a: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en</a:t>
                      </a: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Classe 1 ou Classe 2</a:t>
                      </a:r>
                      <a:endParaRPr lang="fr-FR" sz="1000" dirty="0">
                        <a:solidFill>
                          <a:srgbClr val="24252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954601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ALIMENTATION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Solaire, éclairage public, 230V ou sur batterie 12V avec chargeur externe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71122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LUMINOSITÉ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Leds haute</a:t>
                      </a: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intensité intégrées sur la face avant du panneau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Leds rouges pour le listel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Leds oranges pour le symbole</a:t>
                      </a:r>
                      <a:endParaRPr lang="fr-FR" sz="1000" dirty="0">
                        <a:solidFill>
                          <a:srgbClr val="24252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18967"/>
                  </a:ext>
                </a:extLst>
              </a:tr>
              <a:tr h="25806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CLIGNOTEMENT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Simple ou Flash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Centrale clignotante intégrée avec atténuation de nuit automatique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FIXATION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0" u="none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rails de</a:t>
                      </a:r>
                      <a:r>
                        <a:rPr lang="fr-FR" sz="1000" b="0" u="none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fixation à l’arrière</a:t>
                      </a:r>
                      <a:endParaRPr lang="fr-FR" sz="1000" b="1" u="sng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59340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OPTIONS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0" u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Tout symbole sur demande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0" u="non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Panonceau avec texte</a:t>
                      </a:r>
                      <a:r>
                        <a:rPr lang="fr-FR" sz="1000" b="0" u="none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au choix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0" u="none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Horloge de programmation hebdomadaire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0" u="none" baseline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Détecteur de véhicule et/ou vitesse pour clignotement uniquement au passage d’un véhicule</a:t>
                      </a:r>
                      <a:endParaRPr lang="fr-FR" sz="1000" b="0" u="non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2F60CF4-06B5-54B9-B0CE-823BEC976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" y="-170116"/>
            <a:ext cx="2714620" cy="1526229"/>
          </a:xfrm>
          <a:prstGeom prst="rect">
            <a:avLst/>
          </a:prstGeom>
        </p:spPr>
      </p:pic>
      <p:pic>
        <p:nvPicPr>
          <p:cNvPr id="28" name="Graphique 27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242228E3-F949-D189-CEF2-B6CCF9B1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444" y="5545030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69866DC-FB74-FDCF-05DB-BC706C6A2442}"/>
              </a:ext>
            </a:extLst>
          </p:cNvPr>
          <p:cNvSpPr txBox="1"/>
          <p:nvPr/>
        </p:nvSpPr>
        <p:spPr>
          <a:xfrm>
            <a:off x="269415" y="1766364"/>
            <a:ext cx="3340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Fabriqué dans nos ateliers en France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86CE559-9A29-F0B2-CCC6-1BCB226BB4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6" y="1789716"/>
            <a:ext cx="284767" cy="28404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CC7884FF-1B59-5159-537B-42ED20D254C6}"/>
              </a:ext>
            </a:extLst>
          </p:cNvPr>
          <p:cNvSpPr txBox="1"/>
          <p:nvPr/>
        </p:nvSpPr>
        <p:spPr>
          <a:xfrm>
            <a:off x="780608" y="4613574"/>
            <a:ext cx="74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Solaire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57D5FF5-08F4-0697-7B98-9BC9C0279CE6}"/>
              </a:ext>
            </a:extLst>
          </p:cNvPr>
          <p:cNvSpPr txBox="1"/>
          <p:nvPr/>
        </p:nvSpPr>
        <p:spPr>
          <a:xfrm>
            <a:off x="3390757" y="4589720"/>
            <a:ext cx="74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230V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71070B1-23C7-6F4C-56EE-E3DC320C9D45}"/>
              </a:ext>
            </a:extLst>
          </p:cNvPr>
          <p:cNvSpPr txBox="1"/>
          <p:nvPr/>
        </p:nvSpPr>
        <p:spPr>
          <a:xfrm>
            <a:off x="5433942" y="4605622"/>
            <a:ext cx="1500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Éclairage public</a:t>
            </a:r>
          </a:p>
        </p:txBody>
      </p:sp>
      <p:pic>
        <p:nvPicPr>
          <p:cNvPr id="34" name="Picture 2" descr="Panneau piéton clignotant leds">
            <a:extLst>
              <a:ext uri="{FF2B5EF4-FFF2-40B4-BE49-F238E27FC236}">
                <a16:creationId xmlns:a16="http://schemas.microsoft.com/office/drawing/2014/main" id="{EB4B847C-F1E5-B61B-836D-63A6B858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4" y="2338803"/>
            <a:ext cx="2150428" cy="21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anneau routier à leds">
            <a:extLst>
              <a:ext uri="{FF2B5EF4-FFF2-40B4-BE49-F238E27FC236}">
                <a16:creationId xmlns:a16="http://schemas.microsoft.com/office/drawing/2014/main" id="{A3940839-2E1B-0539-869B-07E004C9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5" y="2495717"/>
            <a:ext cx="2080484" cy="20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Panneau de signalisation lumineux piéton">
            <a:extLst>
              <a:ext uri="{FF2B5EF4-FFF2-40B4-BE49-F238E27FC236}">
                <a16:creationId xmlns:a16="http://schemas.microsoft.com/office/drawing/2014/main" id="{FFA0D25A-29D6-01CA-59B8-F9582A5AA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t="8582" r="12048" b="19211"/>
          <a:stretch/>
        </p:blipFill>
        <p:spPr bwMode="auto">
          <a:xfrm>
            <a:off x="5326111" y="1891149"/>
            <a:ext cx="2150428" cy="26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5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E4A8F2D-5D8F-AE4D-B582-DCDBBCEAEAFE}"/>
              </a:ext>
            </a:extLst>
          </p:cNvPr>
          <p:cNvSpPr/>
          <p:nvPr/>
        </p:nvSpPr>
        <p:spPr>
          <a:xfrm>
            <a:off x="-4279" y="10342207"/>
            <a:ext cx="7567767" cy="358303"/>
          </a:xfrm>
          <a:prstGeom prst="rect">
            <a:avLst/>
          </a:prstGeom>
          <a:solidFill>
            <a:srgbClr val="47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17C1A5-78E2-8A4B-B857-E8DB50572931}"/>
              </a:ext>
            </a:extLst>
          </p:cNvPr>
          <p:cNvSpPr/>
          <p:nvPr/>
        </p:nvSpPr>
        <p:spPr>
          <a:xfrm>
            <a:off x="-4279" y="1140672"/>
            <a:ext cx="7559674" cy="488722"/>
          </a:xfrm>
          <a:prstGeom prst="rect">
            <a:avLst/>
          </a:prstGeom>
          <a:solidFill>
            <a:srgbClr val="9F1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37706" y="10388160"/>
            <a:ext cx="5727505" cy="2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3331" tIns="13331" rIns="13331" bIns="1333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AMES - www.ames-signalisation.fr – contact@ames-signalisation.fr – 03,XX,XX,XX,XX </a:t>
            </a:r>
          </a:p>
          <a:p>
            <a:pPr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 Rue Hubert </a:t>
            </a:r>
            <a:r>
              <a:rPr lang="fr-FR" altLang="fr-FR" sz="8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Reeve</a:t>
            </a: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57140 NORROY LE VENEUR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-229591" y="238812"/>
            <a:ext cx="2458628" cy="4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86" dirty="0">
              <a:latin typeface="Calibri" panose="020F0502020204030204" pitchFamily="34" charset="0"/>
            </a:endParaRPr>
          </a:p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86" dirty="0">
                <a:latin typeface="Calibri" panose="020F0502020204030204" pitchFamily="34" charset="0"/>
              </a:rPr>
              <a:t>                                                                       </a:t>
            </a:r>
            <a:endParaRPr lang="fr-FR" altLang="fr-FR" sz="1778" dirty="0">
              <a:latin typeface="Arial" panose="020B0604020202020204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-198584" y="7294359"/>
            <a:ext cx="182428" cy="39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964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29588" y="7491082"/>
            <a:ext cx="2586868" cy="4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86" dirty="0">
              <a:latin typeface="Calibri" panose="020F0502020204030204" pitchFamily="34" charset="0"/>
            </a:endParaRPr>
          </a:p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86" dirty="0">
                <a:latin typeface="Calibri" panose="020F0502020204030204" pitchFamily="34" charset="0"/>
              </a:rPr>
              <a:t>                                                                           </a:t>
            </a:r>
            <a:endParaRPr lang="fr-FR" altLang="fr-FR" sz="1778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309127" y="10427976"/>
            <a:ext cx="167412" cy="254893"/>
          </a:xfrm>
        </p:spPr>
        <p:txBody>
          <a:bodyPr/>
          <a:lstStyle/>
          <a:p>
            <a:fld id="{B9348E3E-37C9-4804-9E2E-5082C262C5A2}" type="slidenum">
              <a:rPr lang="fr-FR" sz="900" b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fr-FR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Espace réservé du pied de page 2"/>
          <p:cNvSpPr>
            <a:spLocks noGrp="1"/>
          </p:cNvSpPr>
          <p:nvPr/>
        </p:nvSpPr>
        <p:spPr>
          <a:xfrm>
            <a:off x="-28818" y="10427094"/>
            <a:ext cx="921996" cy="215959"/>
          </a:xfrm>
          <a:prstGeom prst="rect">
            <a:avLst/>
          </a:prstGeom>
        </p:spPr>
        <p:txBody>
          <a:bodyPr vert="horz" lIns="90300" tIns="45151" rIns="90300" bIns="45151" rtlCol="0" anchor="ctr"/>
          <a:lstStyle>
            <a:defPPr>
              <a:defRPr lang="fr-FR"/>
            </a:defPPr>
            <a:lvl1pPr marL="0" algn="ctr" defTabSz="1010896" rtl="0" eaLnBrk="1" latinLnBrk="0" hangingPunct="1">
              <a:defRPr sz="10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5447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89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341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789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723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684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8128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57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CP 09/2024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6463507-E353-A240-B433-81A1FC8C9EFD}"/>
              </a:ext>
            </a:extLst>
          </p:cNvPr>
          <p:cNvSpPr txBox="1"/>
          <p:nvPr/>
        </p:nvSpPr>
        <p:spPr>
          <a:xfrm>
            <a:off x="3485698" y="331388"/>
            <a:ext cx="38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800" b="1" dirty="0">
                <a:solidFill>
                  <a:srgbClr val="FDA50F"/>
                </a:solidFill>
                <a:latin typeface="Intro Rust Base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FICHE TECHNIQUE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AEF2B6-C8E5-0651-D497-27B5D6BC27C5}"/>
              </a:ext>
            </a:extLst>
          </p:cNvPr>
          <p:cNvSpPr txBox="1"/>
          <p:nvPr/>
        </p:nvSpPr>
        <p:spPr>
          <a:xfrm>
            <a:off x="-584549" y="5532005"/>
            <a:ext cx="107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2B4678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8A3C73-93B2-DEF5-41B1-3764ACED3308}"/>
              </a:ext>
            </a:extLst>
          </p:cNvPr>
          <p:cNvSpPr txBox="1"/>
          <p:nvPr/>
        </p:nvSpPr>
        <p:spPr>
          <a:xfrm>
            <a:off x="1790467" y="5311215"/>
            <a:ext cx="133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9F1E2A"/>
                </a:solidFill>
                <a:latin typeface="Intro Rust Base" panose="00000500000000000000" pitchFamily="50" charset="0"/>
              </a:rPr>
              <a:t>LES PLUS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F60CF4-06B5-54B9-B0CE-823BEC976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" y="-170116"/>
            <a:ext cx="2714620" cy="152622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88C41D1D-4E80-59DF-68FB-A0BF5C851A35}"/>
              </a:ext>
            </a:extLst>
          </p:cNvPr>
          <p:cNvSpPr txBox="1"/>
          <p:nvPr/>
        </p:nvSpPr>
        <p:spPr>
          <a:xfrm>
            <a:off x="1831909" y="1888397"/>
            <a:ext cx="3895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9F1E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VERSION SOLAIRE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1C0FDE7D-A5F9-8CCD-2F00-F5AB2E06A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81" y="2309843"/>
            <a:ext cx="3902513" cy="4254499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A0D6656-FB19-EBA9-FEB7-1F7D387A78B5}"/>
              </a:ext>
            </a:extLst>
          </p:cNvPr>
          <p:cNvCxnSpPr>
            <a:cxnSpLocks/>
          </p:cNvCxnSpPr>
          <p:nvPr/>
        </p:nvCxnSpPr>
        <p:spPr>
          <a:xfrm>
            <a:off x="1763281" y="2721750"/>
            <a:ext cx="2164775" cy="466581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0F3AFAA-0442-BCA3-C304-13170556390F}"/>
              </a:ext>
            </a:extLst>
          </p:cNvPr>
          <p:cNvCxnSpPr>
            <a:cxnSpLocks/>
          </p:cNvCxnSpPr>
          <p:nvPr/>
        </p:nvCxnSpPr>
        <p:spPr>
          <a:xfrm>
            <a:off x="1763281" y="2711767"/>
            <a:ext cx="736393" cy="541001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5010537-FDA9-21B2-7C55-5F2F49548C52}"/>
              </a:ext>
            </a:extLst>
          </p:cNvPr>
          <p:cNvCxnSpPr>
            <a:cxnSpLocks/>
          </p:cNvCxnSpPr>
          <p:nvPr/>
        </p:nvCxnSpPr>
        <p:spPr>
          <a:xfrm flipH="1">
            <a:off x="3418100" y="3652807"/>
            <a:ext cx="1960654" cy="310808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FC49FA-CEB1-A311-D408-C39996CF6FC3}"/>
              </a:ext>
            </a:extLst>
          </p:cNvPr>
          <p:cNvCxnSpPr>
            <a:cxnSpLocks/>
          </p:cNvCxnSpPr>
          <p:nvPr/>
        </p:nvCxnSpPr>
        <p:spPr>
          <a:xfrm flipH="1">
            <a:off x="3626476" y="3652807"/>
            <a:ext cx="1752278" cy="1609312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1973E3E-5F27-D243-9FD1-C6F2C384A8B2}"/>
              </a:ext>
            </a:extLst>
          </p:cNvPr>
          <p:cNvCxnSpPr/>
          <p:nvPr/>
        </p:nvCxnSpPr>
        <p:spPr>
          <a:xfrm>
            <a:off x="1274790" y="4790423"/>
            <a:ext cx="579330" cy="171825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7275F566-8148-3D52-72E0-0A402F441A77}"/>
              </a:ext>
            </a:extLst>
          </p:cNvPr>
          <p:cNvSpPr/>
          <p:nvPr/>
        </p:nvSpPr>
        <p:spPr>
          <a:xfrm>
            <a:off x="1854120" y="4545369"/>
            <a:ext cx="1300767" cy="1300767"/>
          </a:xfrm>
          <a:prstGeom prst="ellipse">
            <a:avLst/>
          </a:prstGeom>
          <a:noFill/>
          <a:ln w="38100">
            <a:solidFill>
              <a:srgbClr val="9F1E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A6C0D82-6A15-543A-04BC-1833ED21D689}"/>
              </a:ext>
            </a:extLst>
          </p:cNvPr>
          <p:cNvSpPr/>
          <p:nvPr/>
        </p:nvSpPr>
        <p:spPr>
          <a:xfrm>
            <a:off x="4141627" y="5065797"/>
            <a:ext cx="1074316" cy="1074316"/>
          </a:xfrm>
          <a:prstGeom prst="ellipse">
            <a:avLst/>
          </a:prstGeom>
          <a:noFill/>
          <a:ln w="38100">
            <a:solidFill>
              <a:srgbClr val="9F1E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BD1782B-A429-AE8C-E600-2808DDC0F210}"/>
              </a:ext>
            </a:extLst>
          </p:cNvPr>
          <p:cNvCxnSpPr>
            <a:cxnSpLocks/>
          </p:cNvCxnSpPr>
          <p:nvPr/>
        </p:nvCxnSpPr>
        <p:spPr>
          <a:xfrm flipH="1">
            <a:off x="5180354" y="5125619"/>
            <a:ext cx="605527" cy="215867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C0442AD3-266B-43A8-7C28-09A3FD1A949D}"/>
              </a:ext>
            </a:extLst>
          </p:cNvPr>
          <p:cNvSpPr txBox="1"/>
          <p:nvPr/>
        </p:nvSpPr>
        <p:spPr>
          <a:xfrm>
            <a:off x="334899" y="2484290"/>
            <a:ext cx="156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Panneaux solaires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43E943B-0010-6039-4A49-BF7FFCD57959}"/>
              </a:ext>
            </a:extLst>
          </p:cNvPr>
          <p:cNvSpPr txBox="1"/>
          <p:nvPr/>
        </p:nvSpPr>
        <p:spPr>
          <a:xfrm>
            <a:off x="-483132" y="4501298"/>
            <a:ext cx="2844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Batterie 12V 18 Ah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A0BBBFF-4C83-15FF-33CE-FBA4C6B99B9C}"/>
              </a:ext>
            </a:extLst>
          </p:cNvPr>
          <p:cNvSpPr txBox="1"/>
          <p:nvPr/>
        </p:nvSpPr>
        <p:spPr>
          <a:xfrm>
            <a:off x="5215943" y="3368171"/>
            <a:ext cx="1422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Rails de fixation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EE5A215-4A9A-A5B0-83A7-8925E61B9F03}"/>
              </a:ext>
            </a:extLst>
          </p:cNvPr>
          <p:cNvSpPr txBox="1"/>
          <p:nvPr/>
        </p:nvSpPr>
        <p:spPr>
          <a:xfrm>
            <a:off x="4952782" y="4855479"/>
            <a:ext cx="2844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Régulateur solaire</a:t>
            </a:r>
          </a:p>
        </p:txBody>
      </p:sp>
      <p:graphicFrame>
        <p:nvGraphicFramePr>
          <p:cNvPr id="52" name="Tableau 51">
            <a:extLst>
              <a:ext uri="{FF2B5EF4-FFF2-40B4-BE49-F238E27FC236}">
                <a16:creationId xmlns:a16="http://schemas.microsoft.com/office/drawing/2014/main" id="{DB642AA0-AC71-C9AC-01DD-AA2040D79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22613"/>
              </p:ext>
            </p:extLst>
          </p:nvPr>
        </p:nvGraphicFramePr>
        <p:xfrm>
          <a:off x="549593" y="7094012"/>
          <a:ext cx="6503732" cy="1871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0396">
                  <a:extLst>
                    <a:ext uri="{9D8B030D-6E8A-4147-A177-3AD203B41FA5}">
                      <a16:colId xmlns:a16="http://schemas.microsoft.com/office/drawing/2014/main" val="1069807092"/>
                    </a:ext>
                  </a:extLst>
                </a:gridCol>
                <a:gridCol w="442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344"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Caractéristiques</a:t>
                      </a: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techniques 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>
                    <a:solidFill>
                      <a:srgbClr val="9F1E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Caractéristiques</a:t>
                      </a:r>
                      <a:r>
                        <a:rPr lang="fr-FR" sz="1400" b="1" baseline="0" dirty="0">
                          <a:solidFill>
                            <a:schemeClr val="bg1"/>
                          </a:solidFill>
                        </a:rPr>
                        <a:t> techniques 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2B4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CONTENU DE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L’ENSEMBLE</a:t>
                      </a:r>
                      <a:r>
                        <a:rPr lang="fr-FR" sz="1000" b="1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SOLAIRE</a:t>
                      </a:r>
                      <a:endParaRPr lang="fr-FR" sz="1000" b="1" kern="1200" dirty="0">
                        <a:ln>
                          <a:noFill/>
                        </a:ln>
                        <a:solidFill>
                          <a:srgbClr val="24252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Batterie</a:t>
                      </a:r>
                      <a:r>
                        <a:rPr lang="fr-FR" sz="1000" b="0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12V 18Ah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Version 700 mm : 2 panneaux solaires 16Wc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Version 1000 mm : 2 panneaux solaires 20Wc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Régulateur solaire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Fusible de sécurité pour la batterie</a:t>
                      </a:r>
                      <a:endParaRPr lang="fr-FR" sz="1000" b="0" kern="1200" dirty="0">
                        <a:ln>
                          <a:noFill/>
                        </a:ln>
                        <a:solidFill>
                          <a:srgbClr val="24252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FONCTIONNEMENT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 panneau est alimenté par la</a:t>
                      </a: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batterie située à l’arrière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Dans la journée, la batterie est rechargée par l’énergie solaire grâce au régulateur</a:t>
                      </a:r>
                      <a:endParaRPr lang="fr-FR" sz="1000" dirty="0">
                        <a:solidFill>
                          <a:srgbClr val="24252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954601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FIXATION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 2 rails arrières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71122"/>
                  </a:ext>
                </a:extLst>
              </a:tr>
            </a:tbl>
          </a:graphicData>
        </a:graphic>
      </p:graphicFrame>
      <p:sp>
        <p:nvSpPr>
          <p:cNvPr id="53" name="ZoneTexte 52"/>
          <p:cNvSpPr txBox="1"/>
          <p:nvPr/>
        </p:nvSpPr>
        <p:spPr>
          <a:xfrm>
            <a:off x="49460" y="1236875"/>
            <a:ext cx="7503998" cy="30777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11012 – PANNEAU LUMINEUX PASSAGE PIETON ECOLE A13b</a:t>
            </a:r>
          </a:p>
        </p:txBody>
      </p:sp>
    </p:spTree>
    <p:extLst>
      <p:ext uri="{BB962C8B-B14F-4D97-AF65-F5344CB8AC3E}">
        <p14:creationId xmlns:p14="http://schemas.microsoft.com/office/powerpoint/2010/main" val="348754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E4A8F2D-5D8F-AE4D-B582-DCDBBCEAEAFE}"/>
              </a:ext>
            </a:extLst>
          </p:cNvPr>
          <p:cNvSpPr/>
          <p:nvPr/>
        </p:nvSpPr>
        <p:spPr>
          <a:xfrm>
            <a:off x="-4279" y="10342207"/>
            <a:ext cx="7567767" cy="358303"/>
          </a:xfrm>
          <a:prstGeom prst="rect">
            <a:avLst/>
          </a:prstGeom>
          <a:solidFill>
            <a:srgbClr val="47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17C1A5-78E2-8A4B-B857-E8DB50572931}"/>
              </a:ext>
            </a:extLst>
          </p:cNvPr>
          <p:cNvSpPr/>
          <p:nvPr/>
        </p:nvSpPr>
        <p:spPr>
          <a:xfrm>
            <a:off x="-4279" y="1140672"/>
            <a:ext cx="7559674" cy="488722"/>
          </a:xfrm>
          <a:prstGeom prst="rect">
            <a:avLst/>
          </a:prstGeom>
          <a:solidFill>
            <a:srgbClr val="9F1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37706" y="10388160"/>
            <a:ext cx="5727505" cy="2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3331" tIns="13331" rIns="13331" bIns="13331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AMES - www.ames-signalisation.fr – contact@ames-signalisation.fr – 03,XX,XX,XX,XX </a:t>
            </a:r>
          </a:p>
          <a:p>
            <a:pPr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 Rue Hubert </a:t>
            </a:r>
            <a:r>
              <a:rPr lang="fr-FR" altLang="fr-FR" sz="8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Reeve</a:t>
            </a:r>
            <a:r>
              <a:rPr lang="fr-FR" altLang="fr-FR" sz="8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57140 NORROY LE VENEUR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-229591" y="238812"/>
            <a:ext cx="2458628" cy="4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86" dirty="0">
              <a:latin typeface="Calibri" panose="020F0502020204030204" pitchFamily="34" charset="0"/>
            </a:endParaRPr>
          </a:p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86" dirty="0">
                <a:latin typeface="Calibri" panose="020F0502020204030204" pitchFamily="34" charset="0"/>
              </a:rPr>
              <a:t>                                                                       </a:t>
            </a:r>
            <a:endParaRPr lang="fr-FR" altLang="fr-FR" sz="1778" dirty="0">
              <a:latin typeface="Arial" panose="020B0604020202020204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-198584" y="7294359"/>
            <a:ext cx="182428" cy="39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964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29588" y="7491082"/>
            <a:ext cx="2586868" cy="4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300" tIns="45151" rIns="90300" bIns="45151" numCol="1" anchor="ctr" anchorCtr="0" compatLnSpc="1">
            <a:prstTxWarp prst="textNoShape">
              <a:avLst/>
            </a:prstTxWarp>
            <a:spAutoFit/>
          </a:bodyPr>
          <a:lstStyle/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86" dirty="0">
              <a:latin typeface="Calibri" panose="020F0502020204030204" pitchFamily="34" charset="0"/>
            </a:endParaRPr>
          </a:p>
          <a:p>
            <a:pPr defTabSz="9029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86" dirty="0">
                <a:latin typeface="Calibri" panose="020F0502020204030204" pitchFamily="34" charset="0"/>
              </a:rPr>
              <a:t>                                                                           </a:t>
            </a:r>
            <a:endParaRPr lang="fr-FR" altLang="fr-FR" sz="1778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309127" y="10427976"/>
            <a:ext cx="167412" cy="254893"/>
          </a:xfrm>
        </p:spPr>
        <p:txBody>
          <a:bodyPr/>
          <a:lstStyle/>
          <a:p>
            <a:fld id="{B9348E3E-37C9-4804-9E2E-5082C262C5A2}" type="slidenum">
              <a:rPr lang="fr-FR" sz="900" b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fr-FR" b="1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Espace réservé du pied de page 2"/>
          <p:cNvSpPr>
            <a:spLocks noGrp="1"/>
          </p:cNvSpPr>
          <p:nvPr/>
        </p:nvSpPr>
        <p:spPr>
          <a:xfrm>
            <a:off x="-28818" y="10427094"/>
            <a:ext cx="921996" cy="215959"/>
          </a:xfrm>
          <a:prstGeom prst="rect">
            <a:avLst/>
          </a:prstGeom>
        </p:spPr>
        <p:txBody>
          <a:bodyPr vert="horz" lIns="90300" tIns="45151" rIns="90300" bIns="45151" rtlCol="0" anchor="ctr"/>
          <a:lstStyle>
            <a:defPPr>
              <a:defRPr lang="fr-FR"/>
            </a:defPPr>
            <a:lvl1pPr marL="0" algn="ctr" defTabSz="1010896" rtl="0" eaLnBrk="1" latinLnBrk="0" hangingPunct="1">
              <a:defRPr sz="10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5447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89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341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1789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723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684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38128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576" algn="l" defTabSz="1010896" rtl="0" eaLnBrk="1" latinLnBrk="0" hangingPunct="1">
              <a:defRPr sz="1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CP 09/2024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6463507-E353-A240-B433-81A1FC8C9EFD}"/>
              </a:ext>
            </a:extLst>
          </p:cNvPr>
          <p:cNvSpPr txBox="1"/>
          <p:nvPr/>
        </p:nvSpPr>
        <p:spPr>
          <a:xfrm>
            <a:off x="3485698" y="331388"/>
            <a:ext cx="382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800" b="1" dirty="0">
                <a:solidFill>
                  <a:srgbClr val="FDA50F"/>
                </a:solidFill>
                <a:latin typeface="Intro Rust Base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FICHE TECHNIQUE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AEF2B6-C8E5-0651-D497-27B5D6BC27C5}"/>
              </a:ext>
            </a:extLst>
          </p:cNvPr>
          <p:cNvSpPr txBox="1"/>
          <p:nvPr/>
        </p:nvSpPr>
        <p:spPr>
          <a:xfrm>
            <a:off x="-566204" y="5520525"/>
            <a:ext cx="107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2B4678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F60CF4-06B5-54B9-B0CE-823BEC976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" y="-170116"/>
            <a:ext cx="2714620" cy="152622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88C41D1D-4E80-59DF-68FB-A0BF5C851A35}"/>
              </a:ext>
            </a:extLst>
          </p:cNvPr>
          <p:cNvSpPr txBox="1"/>
          <p:nvPr/>
        </p:nvSpPr>
        <p:spPr>
          <a:xfrm>
            <a:off x="1767478" y="1783395"/>
            <a:ext cx="4067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9F1E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COFFRET ENERGIE POUR ECLAIRAGE PUBLIC</a:t>
            </a:r>
          </a:p>
        </p:txBody>
      </p:sp>
      <p:graphicFrame>
        <p:nvGraphicFramePr>
          <p:cNvPr id="52" name="Tableau 51">
            <a:extLst>
              <a:ext uri="{FF2B5EF4-FFF2-40B4-BE49-F238E27FC236}">
                <a16:creationId xmlns:a16="http://schemas.microsoft.com/office/drawing/2014/main" id="{DB642AA0-AC71-C9AC-01DD-AA2040D79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24078"/>
              </p:ext>
            </p:extLst>
          </p:nvPr>
        </p:nvGraphicFramePr>
        <p:xfrm>
          <a:off x="549593" y="5988789"/>
          <a:ext cx="6503732" cy="3100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3162">
                  <a:extLst>
                    <a:ext uri="{9D8B030D-6E8A-4147-A177-3AD203B41FA5}">
                      <a16:colId xmlns:a16="http://schemas.microsoft.com/office/drawing/2014/main" val="1069807092"/>
                    </a:ext>
                  </a:extLst>
                </a:gridCol>
                <a:gridCol w="489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344"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Caractéristiques</a:t>
                      </a:r>
                      <a:r>
                        <a:rPr lang="fr-FR" sz="1200" b="1" baseline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techniques 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>
                    <a:solidFill>
                      <a:srgbClr val="9F1E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Caractéristiques</a:t>
                      </a:r>
                      <a:r>
                        <a:rPr lang="fr-FR" sz="1400" b="1" baseline="0" dirty="0">
                          <a:solidFill>
                            <a:schemeClr val="bg1"/>
                          </a:solidFill>
                        </a:rPr>
                        <a:t> techniques 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2B4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3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DIMENSIONS &amp; POIDS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400 x 300 x 210</a:t>
                      </a:r>
                      <a:r>
                        <a:rPr lang="fr-FR" sz="1000" b="0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mm</a:t>
                      </a:r>
                      <a:endParaRPr lang="fr-FR" sz="1000" b="0" kern="1200" dirty="0">
                        <a:ln>
                          <a:noFill/>
                        </a:ln>
                        <a:solidFill>
                          <a:srgbClr val="24252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MATERIAUX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Coffret en polycarbonate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954601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CONTENU DU COFFRET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Batterie 12V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Chargeur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Fusible de sécurité pour la batterie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Bornier avec protection par fusibles de sécurité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71122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FONCTIONNEMENT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Dès la mise en service du candélabre,</a:t>
                      </a: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 batterie se charge grâce au chargeur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 journée, le panneau est alimenté directement via la batterie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000" baseline="0" dirty="0">
                        <a:solidFill>
                          <a:srgbClr val="24252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kern="1200" baseline="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Pour un fonctionnement optimal, veillez à ce que l’éclairage public fonctionne sur une plage horaire suffisante, notamment en plein été, afin que la batterie puisse se recharger</a:t>
                      </a:r>
                      <a:endParaRPr lang="fr-FR" sz="1000" kern="1200" baseline="0" dirty="0">
                        <a:solidFill>
                          <a:srgbClr val="242526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FIXATION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rails arrières ou 4 tiges filetées et 2 équerres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17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000" b="1" kern="120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INDICE</a:t>
                      </a:r>
                      <a:r>
                        <a:rPr lang="fr-FR" sz="1000" b="1" kern="1200" baseline="0" dirty="0">
                          <a:ln>
                            <a:noFill/>
                          </a:ln>
                          <a:solidFill>
                            <a:srgbClr val="24252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PROTECTION</a:t>
                      </a:r>
                      <a:endParaRPr lang="fr-FR" sz="1000" b="1" kern="1200" dirty="0">
                        <a:ln>
                          <a:noFill/>
                        </a:ln>
                        <a:solidFill>
                          <a:srgbClr val="24252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IP66</a:t>
                      </a:r>
                    </a:p>
                    <a:p>
                      <a:pPr marL="171450" marR="0" lvl="0" indent="-17145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dirty="0">
                          <a:solidFill>
                            <a:srgbClr val="242526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IK10</a:t>
                      </a:r>
                    </a:p>
                  </a:txBody>
                  <a:tcPr marL="79314" marR="79314" marT="39657" marB="39657" anchor="ctr">
                    <a:solidFill>
                      <a:schemeClr val="bg1">
                        <a:lumMod val="75000"/>
                        <a:alpha val="250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EC897568-CB1F-B216-ACA2-479A79097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35" y="2439890"/>
            <a:ext cx="2522194" cy="328469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B099164-7017-9B2F-A31B-A59BBF447F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7" y="2487141"/>
            <a:ext cx="2342818" cy="304344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85D5B7C-A145-7D37-5DA7-047810F8B506}"/>
              </a:ext>
            </a:extLst>
          </p:cNvPr>
          <p:cNvSpPr txBox="1"/>
          <p:nvPr/>
        </p:nvSpPr>
        <p:spPr>
          <a:xfrm>
            <a:off x="1447138" y="2162891"/>
            <a:ext cx="176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Chargeur de batterie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A1779B9-5BDD-6F3C-B87F-E0F808B70D41}"/>
              </a:ext>
            </a:extLst>
          </p:cNvPr>
          <p:cNvSpPr txBox="1"/>
          <p:nvPr/>
        </p:nvSpPr>
        <p:spPr>
          <a:xfrm>
            <a:off x="2755730" y="2407190"/>
            <a:ext cx="1611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Borniers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2D24B59-338F-E36F-5CF1-5FF1EFD1D9E2}"/>
              </a:ext>
            </a:extLst>
          </p:cNvPr>
          <p:cNvSpPr txBox="1"/>
          <p:nvPr/>
        </p:nvSpPr>
        <p:spPr>
          <a:xfrm>
            <a:off x="49461" y="2791189"/>
            <a:ext cx="101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Disjoncteur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AB2B62A-A7A0-A351-8447-2110A0DCA1A8}"/>
              </a:ext>
            </a:extLst>
          </p:cNvPr>
          <p:cNvSpPr txBox="1"/>
          <p:nvPr/>
        </p:nvSpPr>
        <p:spPr>
          <a:xfrm>
            <a:off x="200356" y="3956590"/>
            <a:ext cx="964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Fusible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3CDA6C6-2E8B-89F1-5360-08A43B6E2740}"/>
              </a:ext>
            </a:extLst>
          </p:cNvPr>
          <p:cNvSpPr txBox="1"/>
          <p:nvPr/>
        </p:nvSpPr>
        <p:spPr>
          <a:xfrm>
            <a:off x="1870846" y="5639356"/>
            <a:ext cx="1127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Batterie 12V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47A0AD2-B149-9644-7F86-2D7402F982B6}"/>
              </a:ext>
            </a:extLst>
          </p:cNvPr>
          <p:cNvCxnSpPr>
            <a:cxnSpLocks/>
          </p:cNvCxnSpPr>
          <p:nvPr/>
        </p:nvCxnSpPr>
        <p:spPr>
          <a:xfrm flipH="1">
            <a:off x="2546567" y="2628522"/>
            <a:ext cx="1015137" cy="791346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780B037-291C-8284-4D25-DC73E23827AF}"/>
              </a:ext>
            </a:extLst>
          </p:cNvPr>
          <p:cNvCxnSpPr>
            <a:cxnSpLocks/>
          </p:cNvCxnSpPr>
          <p:nvPr/>
        </p:nvCxnSpPr>
        <p:spPr>
          <a:xfrm flipH="1">
            <a:off x="2345431" y="2408078"/>
            <a:ext cx="1" cy="809370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4F075141-F4AD-5857-D69C-E16A29FA76C9}"/>
              </a:ext>
            </a:extLst>
          </p:cNvPr>
          <p:cNvCxnSpPr>
            <a:cxnSpLocks/>
          </p:cNvCxnSpPr>
          <p:nvPr/>
        </p:nvCxnSpPr>
        <p:spPr>
          <a:xfrm>
            <a:off x="1018100" y="2953542"/>
            <a:ext cx="986419" cy="474277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210AFFF-8E9D-1A73-3BEA-2AB46D2A80C2}"/>
              </a:ext>
            </a:extLst>
          </p:cNvPr>
          <p:cNvCxnSpPr>
            <a:cxnSpLocks/>
          </p:cNvCxnSpPr>
          <p:nvPr/>
        </p:nvCxnSpPr>
        <p:spPr>
          <a:xfrm>
            <a:off x="1029545" y="4087137"/>
            <a:ext cx="901230" cy="102596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304F89-EC55-B6A2-2C71-F978415C261C}"/>
              </a:ext>
            </a:extLst>
          </p:cNvPr>
          <p:cNvCxnSpPr>
            <a:cxnSpLocks/>
          </p:cNvCxnSpPr>
          <p:nvPr/>
        </p:nvCxnSpPr>
        <p:spPr>
          <a:xfrm flipV="1">
            <a:off x="2418379" y="4952628"/>
            <a:ext cx="0" cy="736979"/>
          </a:xfrm>
          <a:prstGeom prst="straightConnector1">
            <a:avLst/>
          </a:prstGeom>
          <a:ln>
            <a:solidFill>
              <a:srgbClr val="9F1E2A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517C02AB-7A08-65BD-9BDA-CBD6F9859200}"/>
              </a:ext>
            </a:extLst>
          </p:cNvPr>
          <p:cNvSpPr txBox="1"/>
          <p:nvPr/>
        </p:nvSpPr>
        <p:spPr>
          <a:xfrm>
            <a:off x="4120738" y="3427176"/>
            <a:ext cx="63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F1E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Sortie </a:t>
            </a:r>
          </a:p>
          <a:p>
            <a:pPr algn="ctr"/>
            <a:r>
              <a:rPr lang="fr-FR" sz="1200" b="1" dirty="0">
                <a:solidFill>
                  <a:srgbClr val="9F1E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12V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15507C9-D6D0-A972-BF96-D34D0C2CC932}"/>
              </a:ext>
            </a:extLst>
          </p:cNvPr>
          <p:cNvSpPr txBox="1"/>
          <p:nvPr/>
        </p:nvSpPr>
        <p:spPr>
          <a:xfrm>
            <a:off x="5119359" y="3439985"/>
            <a:ext cx="161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F1E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Entrée </a:t>
            </a:r>
          </a:p>
          <a:p>
            <a:pPr algn="ctr"/>
            <a:r>
              <a:rPr lang="fr-FR" sz="1200" b="1" dirty="0">
                <a:solidFill>
                  <a:srgbClr val="9F1E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230V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A547DF36-C8EB-2A83-BF01-A63C178D86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t="41926" r="29536" b="24635"/>
          <a:stretch/>
        </p:blipFill>
        <p:spPr>
          <a:xfrm>
            <a:off x="2400760" y="9088879"/>
            <a:ext cx="1028009" cy="1254876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F47C755B-D2F8-1413-943D-D4CCC64C9B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57" y="9253222"/>
            <a:ext cx="878875" cy="852953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E1D0E067-03C3-7EBE-71FC-CAC102419087}"/>
              </a:ext>
            </a:extLst>
          </p:cNvPr>
          <p:cNvSpPr txBox="1"/>
          <p:nvPr/>
        </p:nvSpPr>
        <p:spPr>
          <a:xfrm>
            <a:off x="4866439" y="9642921"/>
            <a:ext cx="964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7E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Clé fournie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9460" y="1236875"/>
            <a:ext cx="7503998" cy="30777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11012 – PANNEAU LUMINEUX PASSAGE PIETON ECOLE A13b</a:t>
            </a:r>
          </a:p>
        </p:txBody>
      </p:sp>
    </p:spTree>
    <p:extLst>
      <p:ext uri="{BB962C8B-B14F-4D97-AF65-F5344CB8AC3E}">
        <p14:creationId xmlns:p14="http://schemas.microsoft.com/office/powerpoint/2010/main" val="28581041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25168XB RAMPE JG </Template>
  <TotalTime>5475</TotalTime>
  <Words>483</Words>
  <Application>Microsoft Office PowerPoint</Application>
  <PresentationFormat>Personnalisé</PresentationFormat>
  <Paragraphs>113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Intro Rust Base</vt:lpstr>
      <vt:lpstr>Open Sans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RC</dc:creator>
  <cp:lastModifiedBy>Camille PONCET</cp:lastModifiedBy>
  <cp:revision>94</cp:revision>
  <cp:lastPrinted>2022-02-25T11:05:48Z</cp:lastPrinted>
  <dcterms:created xsi:type="dcterms:W3CDTF">2021-08-17T13:24:03Z</dcterms:created>
  <dcterms:modified xsi:type="dcterms:W3CDTF">2024-11-18T15:37:23Z</dcterms:modified>
</cp:coreProperties>
</file>